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tags/tag48.xml" ContentType="application/vnd.openxmlformats-officedocument.presentationml.tags+xml"/>
  <Override PartName="/ppt/notesSlides/notesSlide48.xml" ContentType="application/vnd.openxmlformats-officedocument.presentationml.notesSlide+xml"/>
  <Override PartName="/ppt/tags/tag49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4"/>
  </p:notesMasterIdLst>
  <p:sldIdLst>
    <p:sldId id="401" r:id="rId5"/>
    <p:sldId id="428" r:id="rId6"/>
    <p:sldId id="848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86" r:id="rId16"/>
    <p:sldId id="866" r:id="rId17"/>
    <p:sldId id="867" r:id="rId18"/>
    <p:sldId id="868" r:id="rId19"/>
    <p:sldId id="729" r:id="rId20"/>
    <p:sldId id="728" r:id="rId21"/>
    <p:sldId id="869" r:id="rId22"/>
    <p:sldId id="871" r:id="rId23"/>
    <p:sldId id="731" r:id="rId24"/>
    <p:sldId id="870" r:id="rId25"/>
    <p:sldId id="872" r:id="rId26"/>
    <p:sldId id="873" r:id="rId27"/>
    <p:sldId id="510" r:id="rId28"/>
    <p:sldId id="827" r:id="rId29"/>
    <p:sldId id="876" r:id="rId30"/>
    <p:sldId id="877" r:id="rId31"/>
    <p:sldId id="878" r:id="rId32"/>
    <p:sldId id="879" r:id="rId33"/>
    <p:sldId id="881" r:id="rId34"/>
    <p:sldId id="880" r:id="rId35"/>
    <p:sldId id="882" r:id="rId36"/>
    <p:sldId id="883" r:id="rId37"/>
    <p:sldId id="884" r:id="rId38"/>
    <p:sldId id="885" r:id="rId39"/>
    <p:sldId id="725" r:id="rId40"/>
    <p:sldId id="856" r:id="rId41"/>
    <p:sldId id="734" r:id="rId42"/>
    <p:sldId id="849" r:id="rId43"/>
    <p:sldId id="808" r:id="rId44"/>
    <p:sldId id="875" r:id="rId45"/>
    <p:sldId id="857" r:id="rId46"/>
    <p:sldId id="854" r:id="rId47"/>
    <p:sldId id="427" r:id="rId48"/>
    <p:sldId id="851" r:id="rId49"/>
    <p:sldId id="742" r:id="rId50"/>
    <p:sldId id="744" r:id="rId51"/>
    <p:sldId id="743" r:id="rId52"/>
    <p:sldId id="741" r:id="rId53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ráč Petr" initials="VP" lastIdx="1" clrIdx="0">
    <p:extLst>
      <p:ext uri="{19B8F6BF-5375-455C-9EA6-DF929625EA0E}">
        <p15:presenceInfo xmlns:p15="http://schemas.microsoft.com/office/powerpoint/2012/main" userId="S-1-5-21-87323111-233066089-4003992289-1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BFBF"/>
    <a:srgbClr val="FFFF00"/>
    <a:srgbClr val="60A500"/>
    <a:srgbClr val="868886"/>
    <a:srgbClr val="1E5E9B"/>
    <a:srgbClr val="A6A6A6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1160" autoAdjust="0"/>
  </p:normalViewPr>
  <p:slideViewPr>
    <p:cSldViewPr snapToGrid="0">
      <p:cViewPr varScale="1">
        <p:scale>
          <a:sx n="101" d="100"/>
          <a:sy n="101" d="100"/>
        </p:scale>
        <p:origin x="398" y="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C680-DB07-4251-BEFC-2BB5C95BA6AC}" type="datetimeFigureOut">
              <a:rPr lang="cs-CZ" smtClean="0"/>
              <a:t>04.03.2026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5A58-8EC2-4296-942E-803877AECD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46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28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0144D-A591-BF83-2C1F-F25DBB27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C9A990-0250-E333-C409-3590CEE40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F12B77-E349-8F36-28E3-0A7E39989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8B2301-5DB5-353A-472C-D0D16F197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82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26BAE-C1A3-1B5E-5273-107D35D6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36ECAD1-C8CE-EFF3-0393-804283D33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5E74D7-E716-678C-8F73-1C315E53C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2218D1-2A4D-F5D6-685F-6AA5F601A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47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89C7B-6646-B918-67CC-EB1CB2256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7CB630-1206-881E-0CF6-04D258326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1C3A6F-7439-F6A7-4A35-70774A62C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60F123-CBC3-B5CC-15A5-927EB79CD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94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1E607-2B71-3A2C-E9D4-EE0E16B45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FFC07C-2BE1-2474-2103-683D532BB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ABD371-79FA-66F6-5D37-8052CB0EC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60DB65-37C5-4611-B62D-3E301FAFE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813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35F27-5460-6B7C-5643-DE39B86B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F71A60E-0970-46EB-6DB4-6B1DEE381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565DDC-CA83-0A50-4C28-4A5F2B2A2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9444F0-6061-27AA-22EB-E3BF43353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932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4DC0-3B71-CDD0-75B9-3E4187C05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0362E4-8534-3A46-89CE-C8F611981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DEB31B-EF27-0BDB-B176-DE226A6FF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490A92-2834-54A0-28F3-735EA5D67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207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A52D-E7A3-E842-2EFD-827A4941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BA8AD67-479C-5A6B-46D4-4A424C0AB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95DA0D-7116-D06A-B2B0-2B8981AA5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E909E1-BE32-3A8F-88CB-3538FC34F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794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0BD80-1725-ED5E-F7BC-76BABFFEC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6D97E2-BFC4-7D14-0DDC-3B911E781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0DC31D-19A2-D8E5-5752-81436C6BE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C206B2-B78D-8C6E-A427-C7B63AED7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975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C7A36-6707-54DC-68AB-98272546D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D0BBD05-DF64-A7AE-027E-227738A00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162286-7033-FC29-4492-D8C67C541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F06952-2100-E0C0-DA02-E022F52A6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525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AB068-EAA2-F98C-D2A4-C53B107F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9C80224-2D6A-3E78-3378-F006784D0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143D58-2F90-B9F0-F30F-882C4516D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2F8866-5BF3-47EB-52E3-4F0AC8F0A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89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748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27859-B1A8-9AE3-BC70-E5F86BDA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6F6C88-0362-2AAF-625D-BA4B6FDCF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458775-CF16-1043-8689-6AA3122D7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0F73D3-A03A-3E0C-C83D-9BF13F4CF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380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BF52-5255-1450-D823-9164C138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3E4412E-5907-514A-7C24-872146D17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553E45-4ADA-DCCC-3E2D-CF2BA3B1A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AC2BC-88D5-05E7-04E3-9588EEEA7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827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68944-FF8A-0374-148E-C5B36F8A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F3D355-4091-6BCF-0C32-A635A21BE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43079B9-0200-BE2D-BE54-522BEF57B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48BF02-5EC6-3BFB-304B-6F8E3EADA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156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60307-F85A-2781-B12C-6822D4DE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DA5DFC-5895-668E-2B24-5CE889473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6A52E4-2DCA-0E8D-2233-0D2BD0B90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58B7E-80E9-BDDF-6234-BBCA4F1C4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811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206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A1A6F-663B-68EF-492D-EC38D8C0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7E35CF-4132-B2DC-218B-E5BFC76AA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74DC97-783C-D3EE-D2AF-AF2F887ED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3B125-E3C1-6F6A-AE6C-ABC1FFBFB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024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18BC-6BF8-D454-1695-3FAAB4F6C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597D7B-E93B-03A5-7277-E0795492E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D790F0-FBF9-21C5-C25A-208CC5207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8F2B19-7129-236F-E885-0F42C61D5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750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E45E-D56D-35C6-B709-18E1A25FD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C08ED43-BC8D-6657-BE3E-89015ACD8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293618-4506-9C94-1B83-ECF998518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A3EBC-3F4B-1B6E-F8F1-D1C0D2ECE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646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CDEFC-8F0F-FCF0-118B-CFD421F34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7D62C4-1DA8-15B8-BD5B-437F66572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301BBD7-7EB6-39A1-FA8F-51BB7279A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1E04DD-A253-26A4-450D-092C740BA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955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A47A6-23CB-8937-F085-C163AB65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28A645C-C098-EF3C-70C5-C74C4F181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ABB021-142C-6072-8632-66EE681F1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F7CC98-56A1-04A8-B659-8CE45D021B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67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A1A6F-663B-68EF-492D-EC38D8C0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7E35CF-4132-B2DC-218B-E5BFC76AA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74DC97-783C-D3EE-D2AF-AF2F887ED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3B125-E3C1-6F6A-AE6C-ABC1FFBFB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97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DFA1D-56C0-FE84-F8E1-7441F6B87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E5077D-BAE0-3578-9BE6-AB1277E0F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F28866-05F1-43A8-0D31-C8CA04F7A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01449A-8D2C-D1BC-BC31-DEA04EDF6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45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42160-7F1D-354E-0D08-0FEAC0BE9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5360519-75B8-C97F-D68F-804DEE169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7AFCE80-34CA-462C-CFD5-AE76FA041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0226B5-92DD-69B8-A99D-A85F2D260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533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D8A0A-490E-DE18-B291-3D81763E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BDD672-95F4-6B11-BFEA-568D8E931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3D6C41-0074-05AC-77E0-5D162CF4E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36469F-1085-41EF-8F33-48D5B1609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336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82740-E931-FCB0-4275-577117B6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28C556-48C3-F875-8442-216A58FEC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01197D-7082-4492-6F85-A6AC036DC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B7DABE-1A31-B95E-FA99-FEE9278F6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206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BF50E-7F45-5508-7C2D-1F05297A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33CD87-794F-B7C0-D1C9-38245A3A8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70EF24-D7D6-FEEE-36C3-7A3B2BFFC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5DC951-2795-2985-9782-2736BA57F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803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515A-9D41-F03E-E37D-56AE6E561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8BB710-38B9-6849-3651-8F7340D91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F8DFAF-B335-8F2B-37F3-035CBB13D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529AA1-919D-8BD9-DCCF-8F820E863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727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65EF-CE78-F42B-4C7F-5166BA6E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92191C-07A1-B1BA-978D-6A7D2E91B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93A256-B06C-0DC2-7FE8-2B5B20691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ECEED6-5E2F-5AC0-C4C9-B2F606337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177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3F391-FC81-AB64-8AAE-C39E3D9B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9D3CC9-D50B-F203-875E-AE389582C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09CC66-82EC-6455-087F-C5F672348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61C888-64A4-7A3B-AA67-CA0E2ECB4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808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E4B0A-E6F6-129E-DA23-634885E5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7B3432-DB83-1621-DDC6-6ECD166EB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EADAB7-115E-476C-C30C-8C7C0E662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444222-ADFB-53CA-A9DB-1A8752956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545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5C15-B630-08F5-91DF-FEBC89F9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61443D-5965-E7B2-F01C-F4D7045FD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0FDCD0-2CD3-865E-9A1C-A378FA71F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2C03F3-C787-4FDB-3146-7DD38EA16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30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085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1A671-25E2-8FDA-D965-433B660B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E8AEAE-2257-0198-6D47-1A648BD4A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CBAE0A-BAC8-CAE9-165C-51B7808F9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BEFAB8-B6B5-D11D-9543-8860B4F6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6936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B1E4-8241-EFC8-DA2C-BDBEE18A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68E778-A987-A01C-0459-C271ED320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E51A3D-8481-EDEB-2EB1-BFB21413A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C5C0D7-5D69-BB6D-EECB-ADD86D324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639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B1E4-8241-EFC8-DA2C-BDBEE18A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68E778-A987-A01C-0459-C271ED320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E51A3D-8481-EDEB-2EB1-BFB21413A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C5C0D7-5D69-BB6D-EECB-ADD86D324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6390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CB91A-6BA4-DFFB-7BB9-5EEC51754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8EBC6C-F2BF-BC13-ED7D-D48DB1ECD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2B2389-D701-9A11-4DF5-2DE8D2EE9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A8961F-A9F9-B164-F6C1-23ECB2A96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3992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878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979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56D4-CEC2-1843-C5A1-703B601D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E1947A-F003-898D-C95D-43E918D28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E87F3D-5846-D5C0-3643-C08095487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32E358-0C69-1002-FC53-AC0302495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834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B3C5-696E-F3E5-A50A-3511344C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5215CB-4DB2-B1F9-0F03-DD3D8FD3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05B85EB-9A96-AA5A-9F01-DE93FF95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2E0519-6869-403B-E410-3608E7EDFC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4818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3045F-3430-5545-4F21-EE13516A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99E207-CC71-0674-4AFC-B1ACD5B47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39B2E2-9767-E1BE-BB8B-14339900E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459331-E981-48A2-23E4-AAC21BD2F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991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8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B79EE-04AF-C975-2DC2-E6B770365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02DC418-A54A-77A0-7B4E-73BBF3295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DBA9846-3484-3F6E-2F77-7BEB6D380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EF3E75-5E7A-EB32-E464-A54FAB055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98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E50CB-9100-A20B-537D-7AE8B73A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D1F793-7640-E1E6-412F-8E2467B52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4C38CF5-2A07-BEA5-F4BC-00EB4125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E3E3E0-62D5-6D7C-4C52-968A2147AA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45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B373D-09DF-8EA0-290A-2019386EA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40F2EBD-B7C6-4D53-AB6B-43CB8FE36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9E2D76-F52A-BBD5-CF8D-A9C9B9CD3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C45D53-8996-BBC5-AA5A-D9AB7B387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07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E8BFF-1DDD-E291-4552-6A82DF17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18A650-AF56-0286-0B73-878D559CE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F04662-E7E8-BA0B-8026-69083195B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111241-C0E9-F762-3E77-9ADA21721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02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1C8A-4DF4-44F3-C5DD-F8D9188FC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F6A55F3-7D19-6993-68A7-E378FC70A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40C6B24-069D-7423-AB32-F7D25B5D3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ACC6B2-216B-CE51-FFB1-8168850F3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2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AE295-8DF6-41D2-8ACF-F51FB38BE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CEB262-4757-491B-87DD-3710CA46A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4C002-A3DC-4559-91AA-B6EFB625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7E4B-68F7-4AAB-9495-1EA670F0E4B8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E0B87-D454-496C-A594-6BC13117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D953B-D184-4147-84D2-58D9D70E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1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D2772-C437-4293-8949-2598AB97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06C5C2-4FF8-41FF-84B9-C4F58FDB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39D1D3-3D7C-4727-B0B9-EF14621E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F26-CD29-4620-A526-D68B94B2F350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A7976-26EF-467A-80B6-CF1FF04B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6566-9152-41F1-8AB7-4F9CAFC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AA1F29-3091-4309-B02C-989628A09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320971-0649-4036-81B3-981C88DF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561840-53B5-4648-B167-911318CD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42CA-16A0-4AA5-B03D-957873BA1D2D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59D7-1C5A-487E-A399-68570A1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31A0F8-6CC0-41BC-B4E1-F592C31B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5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45F75-37FB-40F7-B0BD-6B3F317F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A18A0-DFF0-4102-9C85-B1EB320B0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B9F19A-1D97-4E30-AE7B-4FBC00C9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5FCC-D344-4EED-BE02-642F8D2C174A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82282-D8F2-45D5-A0C7-D187BA9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5525CF-CE1E-4484-B5D4-05492158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8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B7047-362E-428A-957A-DC86CC4A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807FB7-86ED-4149-8722-7767519E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EDB1F6-27A4-4AE6-996B-1B4B66F0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2EF8-42A6-4DCA-BCE8-EB37F28A1442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0E603B-4E1B-4390-A804-DA20AFBC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3DB7C1-304F-4DE5-B17A-21B248B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8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20070-EC82-4053-A574-AA2D458D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E2A35-E6A0-4E53-BB79-002C6308F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BEEAB9-28D3-4A55-8128-E8B3CF01E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99C17E-5A23-434A-86B4-E8FAA4A2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A40-EF04-4567-8E4F-230F496FF789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66DC22-0F3E-4F47-A10F-B6A5FFD2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348686-668C-4822-9BD1-50F9836B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3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0F35B-7100-4E44-AF52-823C98ED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FD9018-C753-4E88-BB5F-0B173F57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BA2B36-3C16-4621-A4FC-C3731758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EB603A-FD71-4186-B8C6-35EE504D7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051BCE-8580-491E-BD2A-B69870B3D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A85BD5-26F7-47AB-B248-0154F8DC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5F4-EAE2-4CCE-8449-FFC0A1CD1EE0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967EA7-03EC-4A85-8513-902D68A3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5B3FF36-6479-44D1-86DC-91FD42B2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7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BE6C8-E759-4B6C-9A8A-439DDD94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6DBEEB-D57B-4462-9942-0E10D122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0DE-841C-45E8-B343-5E06C6822AFC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410182-AD9E-4B5A-B6B7-884EA14B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605AE6-4175-47EE-AE28-24E4E94A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4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D32643-7AB5-4499-8D3C-8F51083B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B0B5-DCB0-4F72-A6B2-D48AED7686AB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4E28B7-E780-4E94-8BCB-8EE61438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AAF47B-212F-489D-9F78-9B61717F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11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360C8-91B7-4D53-AD14-C254438C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4B5B9-DDAC-4D46-9100-833C42F4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70668A-D6B1-437D-B6B7-FAC45C2B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331F72-AA8F-41EA-861C-F4EF6870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B5DD-1F79-472E-9B14-3BE839B8F2E2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CC3EAA-1F7B-414D-85DA-87DC2E94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900D9E-E011-4FC7-AC5C-715C352B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7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16363-A459-44AB-92D7-0E48DDFA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A1C04F-B191-4007-8E3A-0A40F1A2C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3FCC4F-0B63-4A31-BF08-D441B0B3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756AD5-5DF3-40A8-AEF2-061108A9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1F9C-2CC3-4594-AC03-37E493286541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AC0741-48C6-4E16-9B23-39C0EEF6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EC6B28-81AB-487F-A261-4AC58511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4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1B6042-03E0-4F4F-9252-E394AA48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91E4B4-E215-4A48-AF69-2E7E5117E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7C0C2-28C1-4DF9-AB73-8FDAC0A50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D3E1-CE04-44FA-AAB3-E2A45D2CFCC8}" type="datetime1">
              <a:rPr lang="cs-CZ" smtClean="0"/>
              <a:t>04.03.2026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2009A-9E00-4F5E-A3C5-BD2EDD70C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2F9B79-7D06-4301-804D-208F68B0A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41DC-EC49-4302-9BDE-C02D94C765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37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hyperlink" Target="mailto:bd@airport-ostrava.cz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hyperlink" Target="Video%20Birdstrike.mp4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5" Type="http://schemas.openxmlformats.org/officeDocument/2006/relationships/image" Target="../media/image31.emf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LRST &amp; LAST, </a:t>
            </a:r>
            <a:b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LBV</a:t>
            </a:r>
            <a:b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03. 03. 2026</a:t>
            </a:r>
          </a:p>
          <a:p>
            <a:pPr algn="ctr" defTabSz="0"/>
            <a:endParaRPr lang="cs-CZ" sz="54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poslední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zasedání LRST 02.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FFB932-1911-4E6B-A621-184DC29D4A59}"/>
              </a:ext>
            </a:extLst>
          </p:cNvPr>
          <p:cNvSpPr txBox="1"/>
          <p:nvPr/>
        </p:nvSpPr>
        <p:spPr>
          <a:xfrm>
            <a:off x="8386292" y="6432659"/>
            <a:ext cx="349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>
              <a:defRPr sz="1200">
                <a:solidFill>
                  <a:srgbClr val="BCBC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cs-CZ" dirty="0"/>
              <a:t>Smolon,  03. 03.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45DB7-1D4C-FCFC-4568-2B5EFE818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2D4FDC8-6881-418E-BC17-0F37B6A8FBB4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04B401A-4874-4D10-23D3-8DFAAC41C98C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EDE83F0-A4E5-1A2A-030F-1411803C1E1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9688D2-753D-3342-BAC6-1B38E3320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44F86E6-3E19-4ECA-327D-8D1F087BD264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18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22. 01. 2026</a:t>
            </a:r>
            <a:r>
              <a:rPr lang="pl-PL" sz="2800" b="1" u="sng" dirty="0">
                <a:cs typeface="Tahoma" pitchFamily="34" charset="0"/>
              </a:rPr>
              <a:t> Pád ULD palety z vozíku (02/2025)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1239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Místo: APN 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Při odvozu z palet z EGT došlo k pádu 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ULD palety z paletovacího vozíku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Zboží nepoškozeno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Příčina: nezvednutý zámek na ULD vozíku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E4DB5D-549D-D205-EA90-E5D4826601ED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Handling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2A20705-43AA-6BF4-9CA4-E72E31043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38" y="1557339"/>
            <a:ext cx="3977080" cy="5055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6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746AF-9171-518D-E681-DD5353B1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8B45E0C-07A2-FE6F-8D78-941E1F30960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877D7A-A70A-F29F-4CB4-0999F4795E9A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486873B-7B77-E609-7502-A838D118A56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669F67-7E1B-7491-7F1B-0E32C9E78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C9B0F7F-4DDF-FB38-8319-A141A5CE369E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27. 01. 2026 </a:t>
            </a:r>
            <a:r>
              <a:rPr lang="pl-PL" sz="2800" b="1" u="sng" dirty="0">
                <a:cs typeface="Tahoma" pitchFamily="34" charset="0"/>
              </a:rPr>
              <a:t>Únik nafty z napájecího zdroje (01/2026)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>
                <a:ea typeface="Tahoma" panose="020B0604030504040204" pitchFamily="34" charset="0"/>
                <a:cs typeface="Tahoma" panose="020B0604030504040204" pitchFamily="34" charset="0"/>
              </a:rPr>
              <a:t>ID 1240</a:t>
            </a:r>
            <a:endParaRPr lang="cs-CZ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Místo: odbavovací plocha APN C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ea typeface="Tahoma" panose="020B0604030504040204" pitchFamily="34" charset="0"/>
                <a:cs typeface="Tahoma" panose="020B0604030504040204" pitchFamily="34" charset="0"/>
              </a:rPr>
              <a:t>Proveden zásah HZS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ea typeface="Tahoma" panose="020B0604030504040204" pitchFamily="34" charset="0"/>
                <a:cs typeface="Tahoma" panose="020B0604030504040204" pitchFamily="34" charset="0"/>
              </a:rPr>
              <a:t>Životní prostředí nezasaženo</a:t>
            </a:r>
            <a:endParaRPr lang="cs-CZ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30BD92-A771-0EF8-9D9D-5A429BE0A2C5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Handling</a:t>
            </a:r>
          </a:p>
        </p:txBody>
      </p:sp>
      <p:pic>
        <p:nvPicPr>
          <p:cNvPr id="2" name="F7BAF21F-D6A2-4A72-AA9E-1B4D57ED007D" descr="683a237c-0d2a-4975-baed-3dcfef6cf54f.JPG">
            <a:extLst>
              <a:ext uri="{FF2B5EF4-FFF2-40B4-BE49-F238E27FC236}">
                <a16:creationId xmlns:a16="http://schemas.microsoft.com/office/drawing/2014/main" id="{8D20FDC9-94D0-5EBB-ABD3-D970E512E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29" y="1557339"/>
            <a:ext cx="3814434" cy="50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5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2A25-88D3-05BE-E9BD-7FC8EBC4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5C73138-C4C2-30F3-147B-3D3518F80A94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F71C737-8284-E99F-ABF2-0A6465439BA2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8703CC-20D9-9A2D-60AC-7D8951E1E3BD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33B534-C198-94FC-0D42-8B5C31D1D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0F42A3B-57C2-1BB7-A24F-3EEA44359B90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31. 01. 2026 </a:t>
            </a:r>
            <a:r>
              <a:rPr lang="pl-PL" sz="2800" b="1" u="sng" dirty="0">
                <a:cs typeface="Tahoma" pitchFamily="34" charset="0"/>
              </a:rPr>
              <a:t>Nebezpečný pohyb MMP v okolí letadla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 err="1">
                <a:ea typeface="Tahoma" panose="020B0604030504040204" pitchFamily="34" charset="0"/>
                <a:cs typeface="Tahoma" panose="020B0604030504040204" pitchFamily="34" charset="0"/>
              </a:rPr>
              <a:t>IDs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 317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Místo: APN C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Safety podnět JAT</a:t>
            </a:r>
            <a:br>
              <a:rPr lang="pl-PL" sz="2800" dirty="0"/>
            </a:br>
            <a:r>
              <a:rPr lang="pl-PL" sz="2800" dirty="0"/>
              <a:t>-- &gt; Pohyb velkou rychlostí v blízkosti letadla</a:t>
            </a:r>
            <a:br>
              <a:rPr lang="pl-PL" sz="2800" dirty="0"/>
            </a:br>
            <a:r>
              <a:rPr lang="pl-PL" sz="2800" dirty="0"/>
              <a:t>-- &gt; Couvání v blízkosti letadla</a:t>
            </a:r>
            <a:br>
              <a:rPr lang="pl-PL" sz="2800" dirty="0"/>
            </a:br>
            <a:r>
              <a:rPr lang="pl-PL" sz="2800" dirty="0"/>
              <a:t>-- &gt; Přistávení schodů k letadlu velkou rychlostí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Prověřeny záznamy z CCTV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17.02. 2026 Zaslaná odpověd na JAT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E682F3-1D96-DB7D-5737-23A808B5E07A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Provoz letiště, Handling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4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E66A9-F0A6-8E06-96F8-BB28BA1C5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C5C195D-14C9-27D3-0E2A-D71C7A6A373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E44334-C1ED-E21B-76E2-9A49263AB48A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6D04DEE-1386-71C5-DF7F-4AC80DCBFA3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B749287-DF4E-F7E8-1B03-12064F458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E138233-DCFF-49B0-7CC1-105850E89B1B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81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04. 02. 2026 </a:t>
            </a:r>
            <a:r>
              <a:rPr lang="pl-PL" sz="2800" b="1" u="sng" dirty="0">
                <a:cs typeface="Tahoma" pitchFamily="34" charset="0"/>
              </a:rPr>
              <a:t>Uvolněný poklop v komunikaci u staré HZS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1241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Místo: Odbavovací plocha APN C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Safety hlášení od fy. BGS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Poškozený kanalizační poklop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Nebezpečí pádu</a:t>
            </a:r>
          </a:p>
          <a:p>
            <a:pPr defTabSz="0">
              <a:spcAft>
                <a:spcPts val="1000"/>
              </a:spcAft>
            </a:pPr>
            <a:endParaRPr lang="pl-PL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137DC29-0B2B-CFE5-32DE-6370E96A474E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ÚSM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DE14D49-4D59-1BC8-4DB8-60BB01501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091" y="1656051"/>
            <a:ext cx="5715000" cy="50006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1B9F5A8-AE87-8685-EF05-9FBE54D59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878" y="4897840"/>
            <a:ext cx="3226377" cy="174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1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A0E90-B54B-BDF2-7E7E-5BB165E19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47B7378-E845-DF03-75A6-84D743E656AF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B492E7-3753-628B-B872-85A3ABA8653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98748A7-964F-38C4-311C-81FAB2C4890E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943802-D433-52C0-0717-8DD7D071F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ADB679C-5CFA-AA8F-6470-0EE70B8EEBE2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41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07. 02. 2026 </a:t>
            </a:r>
            <a:r>
              <a:rPr lang="pl-PL" sz="2800" b="1" u="sng" dirty="0">
                <a:cs typeface="Tahoma" pitchFamily="34" charset="0"/>
              </a:rPr>
              <a:t>Poškození ULD kontejneru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1244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Místo: Cargo Terminál 2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Během vykládky letadla a následného </a:t>
            </a:r>
            <a:br>
              <a:rPr lang="cs-CZ" sz="2800" dirty="0"/>
            </a:br>
            <a:r>
              <a:rPr lang="cs-CZ" sz="2800" dirty="0"/>
              <a:t>převážení kontejnerů se zbožím do </a:t>
            </a:r>
            <a:br>
              <a:rPr lang="cs-CZ" sz="2800" dirty="0"/>
            </a:br>
            <a:r>
              <a:rPr lang="cs-CZ" sz="2800" dirty="0"/>
              <a:t>terminálu Cargo 2 došlo k poškození</a:t>
            </a:r>
            <a:br>
              <a:rPr lang="cs-CZ" sz="2800" dirty="0"/>
            </a:br>
            <a:r>
              <a:rPr lang="cs-CZ" sz="2800" dirty="0"/>
              <a:t>jednoho z DQF kontejnerů kolizí </a:t>
            </a:r>
            <a:br>
              <a:rPr lang="cs-CZ" sz="2800" dirty="0"/>
            </a:br>
            <a:r>
              <a:rPr lang="cs-CZ" sz="2800" dirty="0"/>
              <a:t>s ochranným sloupkem</a:t>
            </a:r>
            <a:endParaRPr lang="pl-PL" sz="2800" dirty="0"/>
          </a:p>
          <a:p>
            <a:pPr defTabSz="0">
              <a:spcAft>
                <a:spcPts val="1000"/>
              </a:spcAft>
            </a:pPr>
            <a:endParaRPr lang="pl-PL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C45A08-E4FC-B567-568A-4FEB8B4E3845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šetření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E89DB5A-44A8-66AB-5341-541DB76EB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02" y="2050066"/>
            <a:ext cx="3364490" cy="448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4FE3F5-0BCA-6E0F-6087-E74B6D66B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34" y="4232134"/>
            <a:ext cx="3068782" cy="23015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4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8FBA-30AB-A456-8E06-18F54E67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10EB017-F12E-704A-2292-36959FC3AE3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EB78C4F-923B-262D-C71E-89647360868F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F357AB2-00CD-136C-F47F-BE2194662C00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16566D-6D01-040A-A4D6-DC7770928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F5EE90-DAE6-EDB9-892D-3AA6A8F28EB2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24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27. 02. 2026 </a:t>
            </a:r>
            <a:r>
              <a:rPr lang="pl-PL" sz="2800" b="1" u="sng" dirty="0">
                <a:cs typeface="Tahoma" pitchFamily="34" charset="0"/>
              </a:rPr>
              <a:t>Úraz při vykládce letadla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1244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Místo: APN S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Při tahání palety a následným zastavováním palety došlo k nárazu do ruky, která se přimáčkla o žebra v oblasti pod paží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Zkouška na alkohol – negativní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Bez pracovní neschopnosti</a:t>
            </a:r>
            <a:endParaRPr lang="pl-PL" sz="2800" dirty="0"/>
          </a:p>
          <a:p>
            <a:pPr defTabSz="0">
              <a:spcAft>
                <a:spcPts val="1000"/>
              </a:spcAft>
            </a:pPr>
            <a:endParaRPr lang="pl-PL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59BBC9-9D42-CC4E-74A1-2261D6ACC4CE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šetření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BD19-2F64-8551-C016-DBA4BEA0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4D9EE98-4DAE-07F5-4F8E-C683F30AFFE1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7DCA877-5EDA-679C-0F5B-A10EDF15EF8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9463CE6-E8F6-C81D-2DA2-34481CC2F904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47CE2C-0202-C396-199B-6EB6B0567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123CBEB-7F21-61D8-44B9-D633770F5C07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Hlášení události – Safety Portal</a:t>
            </a:r>
          </a:p>
          <a:p>
            <a:pPr algn="ctr" defTabSz="900113">
              <a:spcAft>
                <a:spcPts val="500"/>
              </a:spcAft>
            </a:pPr>
            <a:endParaRPr lang="cs-CZ" sz="2800" b="1" u="sng" dirty="0">
              <a:cs typeface="Tahoma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D3F215-D54F-F474-C83C-7687B2955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52" y="1625398"/>
            <a:ext cx="5355022" cy="5036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3016772-6138-A442-6833-476CA6574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777" y="1569001"/>
            <a:ext cx="6176820" cy="276801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05B8D70-6961-CE23-C51C-03638AE6BEED}"/>
              </a:ext>
            </a:extLst>
          </p:cNvPr>
          <p:cNvSpPr txBox="1"/>
          <p:nvPr/>
        </p:nvSpPr>
        <p:spPr>
          <a:xfrm>
            <a:off x="5621483" y="5119055"/>
            <a:ext cx="652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Bezpečnostní dispečink: </a:t>
            </a:r>
            <a:r>
              <a:rPr lang="cs-CZ" sz="2000" b="1" dirty="0"/>
              <a:t>tel: 597 471 150 (151)</a:t>
            </a:r>
            <a:br>
              <a:rPr lang="cs-CZ" sz="2000" b="1" dirty="0"/>
            </a:br>
            <a:r>
              <a:rPr lang="cs-CZ" sz="2000" dirty="0"/>
              <a:t>Bezpečnostní dispečink: </a:t>
            </a:r>
            <a:r>
              <a:rPr lang="cs-CZ" sz="2000" b="1" dirty="0"/>
              <a:t>mob: 602 382 151</a:t>
            </a:r>
          </a:p>
          <a:p>
            <a:r>
              <a:rPr lang="cs-CZ" sz="2000" dirty="0"/>
              <a:t>Bezpečnostní dispečink:</a:t>
            </a:r>
            <a:r>
              <a:rPr lang="cs-CZ" sz="2000" b="1" dirty="0"/>
              <a:t> e-mail: </a:t>
            </a:r>
            <a:r>
              <a:rPr lang="cs-CZ" sz="2000" b="1" dirty="0">
                <a:hlinkClick r:id="rId7"/>
              </a:rPr>
              <a:t>bd@airport-ostrava.cz</a:t>
            </a:r>
            <a:r>
              <a:rPr lang="cs-CZ" sz="20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8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F9E1-2D23-7AAA-8EF9-400C90BF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AAA7C9A-BFC7-B509-33A9-F190968A187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F1C679D-A074-FBD4-3094-EADEFCBD9F1F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5A0DEFD-7A4C-E51C-D5DA-238C4C4F590A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355462-8AD4-F92B-103A-113D3B0D2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5B507B-9EE7-5CEA-39F0-B58D84B25F8C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Vyhodnocení výkonnosti externích subjektů za r. 2025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779FEB1-448E-136F-DA33-E0987289E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38" y="1492055"/>
            <a:ext cx="3898123" cy="5320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5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5ACD4-EDAE-4461-9FEB-CD238CF65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DB19277-08F0-8A26-DA57-A6347A87DC0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78F812-2DD3-F3BD-3C2B-EC7C7B6F3F3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F7B43D7-C012-D61B-7B6A-531F8A08E28B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512CA2-470C-15E5-22D5-21DD380BB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1E238D0-6156-D61C-CA37-9FFAFBCE09A3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Přezkoumání SMS za rok 2025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9DA279-973F-53BC-9631-7C4DBFED9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94" y="1613984"/>
            <a:ext cx="7733979" cy="5181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4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3CF5-3CCE-9000-0F08-0A1CA88CF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62BBE85-C4B1-7B13-39CD-052816882DBB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2479903-4952-9576-CFF0-6FF95A4683D3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61536A8-3F21-813D-A19E-28ED48D82195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D8B864-8E1C-6774-2A13-3E93BAB50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5C8DF06-26E9-CDBA-F92D-C8F8A0A4E416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Akt. DB Rizik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36A31B-7C8E-6549-58C4-CA58DBCB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7" y="1995056"/>
            <a:ext cx="10846465" cy="2412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3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1412875"/>
            <a:ext cx="12188278" cy="5019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  <a:p>
            <a:pPr algn="ctr" defTabSz="0"/>
            <a:r>
              <a:rPr lang="pl-PL" sz="5400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 12. 2025 – 28. 02. 2026</a:t>
            </a:r>
          </a:p>
          <a:p>
            <a:pPr algn="ctr" defTabSz="0"/>
            <a:endParaRPr lang="pl-PL" sz="5400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0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C6425-CF40-8290-4D5A-E5063678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50C325E-96B8-54FC-56A4-83ABF48BF79B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D95E8-F564-FE6A-C72B-45E64DCB56D6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50E285-3C75-F42A-70C9-47232F731B0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DF6025-D924-9456-7771-58DF87774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A04669E-09FC-7E17-71AB-1079C2188A42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Program externích auditů na r. 2026</a:t>
            </a:r>
          </a:p>
        </p:txBody>
      </p: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ED485430-12A1-C0C4-AB7E-DE1363C1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47983"/>
              </p:ext>
            </p:extLst>
          </p:nvPr>
        </p:nvGraphicFramePr>
        <p:xfrm>
          <a:off x="1708391" y="1630809"/>
          <a:ext cx="7401791" cy="494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33">
                  <a:extLst>
                    <a:ext uri="{9D8B030D-6E8A-4147-A177-3AD203B41FA5}">
                      <a16:colId xmlns:a16="http://schemas.microsoft.com/office/drawing/2014/main" val="190705256"/>
                    </a:ext>
                  </a:extLst>
                </a:gridCol>
                <a:gridCol w="787045">
                  <a:extLst>
                    <a:ext uri="{9D8B030D-6E8A-4147-A177-3AD203B41FA5}">
                      <a16:colId xmlns:a16="http://schemas.microsoft.com/office/drawing/2014/main" val="2933219475"/>
                    </a:ext>
                  </a:extLst>
                </a:gridCol>
                <a:gridCol w="4572008">
                  <a:extLst>
                    <a:ext uri="{9D8B030D-6E8A-4147-A177-3AD203B41FA5}">
                      <a16:colId xmlns:a16="http://schemas.microsoft.com/office/drawing/2014/main" val="2451020440"/>
                    </a:ext>
                  </a:extLst>
                </a:gridCol>
                <a:gridCol w="1634905">
                  <a:extLst>
                    <a:ext uri="{9D8B030D-6E8A-4147-A177-3AD203B41FA5}">
                      <a16:colId xmlns:a16="http://schemas.microsoft.com/office/drawing/2014/main" val="3106184744"/>
                    </a:ext>
                  </a:extLst>
                </a:gridCol>
              </a:tblGrid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02/2026</a:t>
                      </a: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Elmontex Air</a:t>
                      </a: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23. 02. 2026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411509226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2.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02/2026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 Aviation</a:t>
                      </a: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31. 03. 2026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110930113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3.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03/2026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DHL Express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05. 03. 2026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2511470252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4.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03/2026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JTS Aviation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31. 03. 2026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656584931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5.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04/2026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BiOL – p. Gallat (ADR.OPS.B.020)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1532698708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6.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04/2026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BGS (ADR.OPS.B.055)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41663373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7.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05/2026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IAC Lakovna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1948387289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8.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05/2026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Job Air Technic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527728211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9.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06/2026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  <a:tabLst>
                          <a:tab pos="831850" algn="l"/>
                        </a:tabLst>
                      </a:pPr>
                      <a:r>
                        <a:rPr lang="cs-CZ" sz="1400" dirty="0">
                          <a:effectLst/>
                        </a:rPr>
                        <a:t>Twin Trans (ADR.OPS.B.055)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678033989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10.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06/2026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  <a:tabLst>
                          <a:tab pos="965200" algn="l"/>
                        </a:tabLst>
                      </a:pPr>
                      <a:r>
                        <a:rPr lang="cs-CZ" sz="1400" dirty="0">
                          <a:effectLst/>
                        </a:rPr>
                        <a:t>LR Airlines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717215001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07/2026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EGT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186241285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12.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08/2026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Aero Prague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7611853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42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27717-4108-643D-57D3-43CF5774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4B2D64C-008F-4ED2-EA22-00225CD387C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C86F89E-4225-1369-AD1C-B6E0C154C65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9CF46C-7EFF-D4B2-9948-A8EE6E3A4CB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05C722-B651-DB6F-2B18-D0C776676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F9831F7-C626-A940-2589-40679ECE48AA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Aktualizace kontaktů – Externí subjekty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AD4C4B-249A-346F-C209-6B4E637B2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47" y="1818279"/>
            <a:ext cx="8605306" cy="469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5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301C6-2522-6932-4EC4-F3B12D6D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09400E7-CD74-886E-9EB2-503EB5D29D9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24B56F5-2880-4E95-4380-BAC091DBABAD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0E270B-F570-E875-0087-00942874735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E6EC4E-FDF6-EC09-9A2E-7871D9D08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BD1C675-D4BA-9830-331A-C7D9E65C2749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Aktualizace kontaktů – ERP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CC9DE6-EB15-4D20-735A-FD566B3BE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29" y="1544010"/>
            <a:ext cx="6494941" cy="5146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3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2B35-9677-C501-82EF-A710FDE1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B1DC06F-B856-B6C5-ECA0-DD3D6614CDB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564BA96-E1DC-0C7B-EB35-3148875D4EC2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C90512C-654B-7A3D-E723-AC19EF3786EE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49824A-8130-DE64-D567-8FE2CC85D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088A3F-6558-FD11-3C4D-5B2EE1B9164C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Aktualizace kontaktů – ERP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CE22B1-B71D-49E0-9CE8-A4AC61594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" y="1676330"/>
            <a:ext cx="12045487" cy="4859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6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endParaRPr lang="cs-CZ" sz="36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4" name="Obrázek 3">
            <a:hlinkClick r:id="rId5" action="ppaction://hlinkfile"/>
            <a:extLst>
              <a:ext uri="{FF2B5EF4-FFF2-40B4-BE49-F238E27FC236}">
                <a16:creationId xmlns:a16="http://schemas.microsoft.com/office/drawing/2014/main" id="{197FC6E6-EE62-730F-6110-BE5D01755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42" y="1441218"/>
            <a:ext cx="10796834" cy="5344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7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585E-9F21-3A7A-A754-9ED200E7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F98DE8-1658-A908-2848-48470D553AF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D1C49E-FD7B-6D48-DE67-4DDB273F911A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17F0704-2874-6156-0B6E-D75189BC655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0ECEE6-EBD6-6CC0-053B-DE41D0EEA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20FDE0B-316E-ED5F-8E2F-B7EEB14BA460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BirdStrike za r. 2025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02B8946-E9FE-137C-375B-DE229E393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82" y="1616425"/>
            <a:ext cx="6653992" cy="5120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8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B75DB-D3D6-A418-BC6E-560E845CF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49B3BA1-2E5A-F6DF-2C7B-BB2F7CA78AF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32AFF72-2AF2-8715-1944-491DCB2CA43F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B02A7C-1AAD-E74F-CD97-DFFE323CC2B4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A51DEE-7CDD-2FF5-27F1-5C63E1D7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0562C5-EAB2-713F-F8A6-7EB4AE56B7EB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D80925-1BCD-1029-C7C9-660D7397E16B}"/>
              </a:ext>
            </a:extLst>
          </p:cNvPr>
          <p:cNvSpPr txBox="1"/>
          <p:nvPr/>
        </p:nvSpPr>
        <p:spPr>
          <a:xfrm>
            <a:off x="0" y="1672160"/>
            <a:ext cx="12188278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19 hlášených událostí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10 potvrzených střetů, 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z toho 5 střetů v zabezpečované oblasti, 5 střetů mimo zabezpečovanou oblast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9 nepotvrzených střetů, 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z toho 6x nález na RWY, 3x hlášení pilota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1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4B58-24C6-D926-E07E-F4E2E275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C855011-903D-A7EC-638F-69C0093708A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5BD7FE0-9918-275F-709B-00B505AC8CD3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2FAF58F-CE28-E072-C0A6-878EBF9D2AB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B6A7F5-5A88-A2EB-FE59-D6C705D85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4094CB-0974-7DA4-A078-84667CCF4FE7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D0E4B30-2AF5-5113-5F1F-950EE564E42D}"/>
              </a:ext>
            </a:extLst>
          </p:cNvPr>
          <p:cNvSpPr txBox="1">
            <a:spLocks/>
          </p:cNvSpPr>
          <p:nvPr/>
        </p:nvSpPr>
        <p:spPr>
          <a:xfrm>
            <a:off x="-7861" y="1994078"/>
            <a:ext cx="12188278" cy="43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+mn-lt"/>
                <a:cs typeface="Times New Roman" panose="02020603050405020304" pitchFamily="18" charset="0"/>
              </a:rPr>
              <a:t>Potvrzené střety v zabezpečované oblasti</a:t>
            </a:r>
          </a:p>
        </p:txBody>
      </p:sp>
      <p:graphicFrame>
        <p:nvGraphicFramePr>
          <p:cNvPr id="14" name="Zástupný obsah 3">
            <a:extLst>
              <a:ext uri="{FF2B5EF4-FFF2-40B4-BE49-F238E27FC236}">
                <a16:creationId xmlns:a16="http://schemas.microsoft.com/office/drawing/2014/main" id="{C2073C70-9798-6161-7BE5-528795577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372678"/>
              </p:ext>
            </p:extLst>
          </p:nvPr>
        </p:nvGraphicFramePr>
        <p:xfrm>
          <a:off x="782517" y="2722346"/>
          <a:ext cx="10626966" cy="235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161">
                  <a:extLst>
                    <a:ext uri="{9D8B030D-6E8A-4147-A177-3AD203B41FA5}">
                      <a16:colId xmlns:a16="http://schemas.microsoft.com/office/drawing/2014/main" val="3537293300"/>
                    </a:ext>
                  </a:extLst>
                </a:gridCol>
                <a:gridCol w="1771161">
                  <a:extLst>
                    <a:ext uri="{9D8B030D-6E8A-4147-A177-3AD203B41FA5}">
                      <a16:colId xmlns:a16="http://schemas.microsoft.com/office/drawing/2014/main" val="343701973"/>
                    </a:ext>
                  </a:extLst>
                </a:gridCol>
                <a:gridCol w="1771161">
                  <a:extLst>
                    <a:ext uri="{9D8B030D-6E8A-4147-A177-3AD203B41FA5}">
                      <a16:colId xmlns:a16="http://schemas.microsoft.com/office/drawing/2014/main" val="2143315075"/>
                    </a:ext>
                  </a:extLst>
                </a:gridCol>
                <a:gridCol w="1713682">
                  <a:extLst>
                    <a:ext uri="{9D8B030D-6E8A-4147-A177-3AD203B41FA5}">
                      <a16:colId xmlns:a16="http://schemas.microsoft.com/office/drawing/2014/main" val="1450136471"/>
                    </a:ext>
                  </a:extLst>
                </a:gridCol>
                <a:gridCol w="1828640">
                  <a:extLst>
                    <a:ext uri="{9D8B030D-6E8A-4147-A177-3AD203B41FA5}">
                      <a16:colId xmlns:a16="http://schemas.microsoft.com/office/drawing/2014/main" val="2796017799"/>
                    </a:ext>
                  </a:extLst>
                </a:gridCol>
                <a:gridCol w="1771161">
                  <a:extLst>
                    <a:ext uri="{9D8B030D-6E8A-4147-A177-3AD203B41FA5}">
                      <a16:colId xmlns:a16="http://schemas.microsoft.com/office/drawing/2014/main" val="2399706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Typ letadla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Nález </a:t>
                      </a:r>
                      <a:r>
                        <a:rPr lang="cs-CZ" dirty="0" err="1"/>
                        <a:t>kadaveru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Druh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Provozovatel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9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23.4. 2025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Boeing 737 MAX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TRAVEL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192781"/>
                  </a:ext>
                </a:extLst>
              </a:tr>
              <a:tr h="496277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5.7.2025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 L-159 </a:t>
                      </a:r>
                      <a:r>
                        <a:rPr lang="cs-CZ" dirty="0" err="1"/>
                        <a:t>Alca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5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19.7. 2025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err="1"/>
                        <a:t>Piper</a:t>
                      </a:r>
                      <a:r>
                        <a:rPr lang="cs-CZ" dirty="0"/>
                        <a:t> 28A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3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3.8.2025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Boeing 737 MAX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err="1"/>
                        <a:t>RyanAir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48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8.9. 2025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B738/A3356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Hello </a:t>
                      </a:r>
                      <a:r>
                        <a:rPr lang="cs-CZ" dirty="0" err="1"/>
                        <a:t>Jets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89748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81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4CE6-3297-69C4-7495-8476CD3F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1B2238F-5DA7-B19D-86FB-5E6F68F1C77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1553F4-A6E8-9BA2-3657-42D2ECD26191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DDC88F2-38E6-1320-C121-8F63FAD50DBA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5C1A9B-096B-911D-2F4C-1AAC85CF7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9300C6-3FDF-E716-AE6F-56DDC618BB3F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00D70875-C8FF-966E-703A-CF9479AB7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57404"/>
              </p:ext>
            </p:extLst>
          </p:nvPr>
        </p:nvGraphicFramePr>
        <p:xfrm>
          <a:off x="772688" y="2716991"/>
          <a:ext cx="10626964" cy="287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328">
                  <a:extLst>
                    <a:ext uri="{9D8B030D-6E8A-4147-A177-3AD203B41FA5}">
                      <a16:colId xmlns:a16="http://schemas.microsoft.com/office/drawing/2014/main" val="315040485"/>
                    </a:ext>
                  </a:extLst>
                </a:gridCol>
                <a:gridCol w="1785927">
                  <a:extLst>
                    <a:ext uri="{9D8B030D-6E8A-4147-A177-3AD203B41FA5}">
                      <a16:colId xmlns:a16="http://schemas.microsoft.com/office/drawing/2014/main" val="943008608"/>
                    </a:ext>
                  </a:extLst>
                </a:gridCol>
                <a:gridCol w="2248157">
                  <a:extLst>
                    <a:ext uri="{9D8B030D-6E8A-4147-A177-3AD203B41FA5}">
                      <a16:colId xmlns:a16="http://schemas.microsoft.com/office/drawing/2014/main" val="4224887916"/>
                    </a:ext>
                  </a:extLst>
                </a:gridCol>
                <a:gridCol w="1183814">
                  <a:extLst>
                    <a:ext uri="{9D8B030D-6E8A-4147-A177-3AD203B41FA5}">
                      <a16:colId xmlns:a16="http://schemas.microsoft.com/office/drawing/2014/main" val="3756130789"/>
                    </a:ext>
                  </a:extLst>
                </a:gridCol>
                <a:gridCol w="1812605">
                  <a:extLst>
                    <a:ext uri="{9D8B030D-6E8A-4147-A177-3AD203B41FA5}">
                      <a16:colId xmlns:a16="http://schemas.microsoft.com/office/drawing/2014/main" val="2235872880"/>
                    </a:ext>
                  </a:extLst>
                </a:gridCol>
                <a:gridCol w="1899133">
                  <a:extLst>
                    <a:ext uri="{9D8B030D-6E8A-4147-A177-3AD203B41FA5}">
                      <a16:colId xmlns:a16="http://schemas.microsoft.com/office/drawing/2014/main" val="2067567210"/>
                    </a:ext>
                  </a:extLst>
                </a:gridCol>
              </a:tblGrid>
              <a:tr h="366054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letadla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Nález </a:t>
                      </a:r>
                      <a:r>
                        <a:rPr lang="cs-CZ" dirty="0" err="1"/>
                        <a:t>kadaveru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Provozovatel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15702"/>
                  </a:ext>
                </a:extLst>
              </a:tr>
              <a:tr h="632168">
                <a:tc>
                  <a:txBody>
                    <a:bodyPr/>
                    <a:lstStyle/>
                    <a:p>
                      <a:r>
                        <a:rPr lang="cs-CZ" dirty="0"/>
                        <a:t>10.6. 2025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Airbus A320-200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TRAVEL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 střetu došlo  na finále RWY 22 zhruba 200  nad terénem mimo prostor letiště. 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0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12.7. 2025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</a:t>
                      </a:r>
                      <a:r>
                        <a:rPr lang="cs-CZ" sz="1400" dirty="0"/>
                        <a:t>(v podvozku)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neurčen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kadaver</a:t>
                      </a:r>
                      <a:r>
                        <a:rPr lang="cs-CZ" sz="1000" dirty="0"/>
                        <a:t> v podvozku, mimo pracovní dobu </a:t>
                      </a:r>
                      <a:r>
                        <a:rPr lang="cs-CZ" sz="1000" dirty="0" err="1"/>
                        <a:t>BiOL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7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16.8.2025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Mavigock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Potvrzený střet, mimo zabezpečovaný prostor, nelze určit, kde ke střetu došlo. Nález na RWY - negativní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1.10.2025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737 MAX 8-200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Ryanair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/>
                        <a:t>zaschlé krevní skvrny, zřejmě Londýn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9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13.10.2025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Aegean</a:t>
                      </a:r>
                      <a:r>
                        <a:rPr lang="cs-CZ" dirty="0"/>
                        <a:t> Airlines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/>
                        <a:t>zaschlé krevní skvrny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22506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F19912DD-9B88-657D-F919-8A3C5B1EAE67}"/>
              </a:ext>
            </a:extLst>
          </p:cNvPr>
          <p:cNvSpPr txBox="1"/>
          <p:nvPr/>
        </p:nvSpPr>
        <p:spPr>
          <a:xfrm>
            <a:off x="-7861" y="1994005"/>
            <a:ext cx="1218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cs typeface="Times New Roman" panose="02020603050405020304" pitchFamily="18" charset="0"/>
              </a:rPr>
              <a:t>Potvrzené střety mimo zabezpečovanou oblast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8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C1CF7-BD38-48C2-FBBA-43BC8377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25EA83B-FECF-54AB-FA1A-FDC1FCA3332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8ECBEE5-ABCD-BF95-2D2E-2EEA01D7249C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BC7CAB4-0DEB-B296-5FF1-66AC1C16375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F8E4E7-0EE4-DDCE-5213-50C4B4476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2CA6E40-7F61-A4F4-94FA-800B411BF11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9E47E9A-0EB8-FB5D-C355-B0C719E5B676}"/>
              </a:ext>
            </a:extLst>
          </p:cNvPr>
          <p:cNvSpPr txBox="1"/>
          <p:nvPr/>
        </p:nvSpPr>
        <p:spPr>
          <a:xfrm>
            <a:off x="-7861" y="1994005"/>
            <a:ext cx="1218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cs typeface="Times New Roman" panose="02020603050405020304" pitchFamily="18" charset="0"/>
              </a:rPr>
              <a:t>Nálezy na RWY</a:t>
            </a:r>
          </a:p>
        </p:txBody>
      </p:sp>
      <p:graphicFrame>
        <p:nvGraphicFramePr>
          <p:cNvPr id="2" name="Zástupný obsah 3">
            <a:extLst>
              <a:ext uri="{FF2B5EF4-FFF2-40B4-BE49-F238E27FC236}">
                <a16:creationId xmlns:a16="http://schemas.microsoft.com/office/drawing/2014/main" id="{6F0A9958-A471-C2EE-5916-1105EC319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922260"/>
              </p:ext>
            </p:extLst>
          </p:nvPr>
        </p:nvGraphicFramePr>
        <p:xfrm>
          <a:off x="838200" y="2730471"/>
          <a:ext cx="105155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7860341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009582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996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2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27.6. 2025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6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28.7. 2025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6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6.8. 2025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neurčen – mimo </a:t>
                      </a:r>
                      <a:r>
                        <a:rPr lang="cs-CZ" dirty="0" err="1"/>
                        <a:t>prac</a:t>
                      </a:r>
                      <a:r>
                        <a:rPr lang="cs-CZ" dirty="0"/>
                        <a:t>. dobu </a:t>
                      </a:r>
                      <a:r>
                        <a:rPr lang="cs-CZ" dirty="0" err="1"/>
                        <a:t>BiOL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16.8.2025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kulík zlatý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1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4.9. 2025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1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26.9. 2025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kulík zlatý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1436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811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585E-9F21-3A7A-A754-9ED200E7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F98DE8-1658-A908-2848-48470D553AF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D1C49E-FD7B-6D48-DE67-4DDB273F911A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17F0704-2874-6156-0B6E-D75189BC655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0ECEE6-EBD6-6CC0-053B-DE41D0EEA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20FDE0B-316E-ED5F-8E2F-B7EEB14BA460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02. 12. 2025 Pád ULD palety z vozíku</a:t>
            </a:r>
            <a:endParaRPr lang="pl-PL" sz="2800" b="1" u="sng" dirty="0">
              <a:cs typeface="Tahoma" pitchFamily="34" charset="0"/>
            </a:endParaRP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1232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APN S, před Cargo terminálem 2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Při přesunu připraveného nákladu došlo k pádu ULD palety z paletovacího vozíku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Příčinou bylo nedostatečné zajištění palety před manipulací a nedostatečná kontrola ze strany obsluhy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Nikdo nebyl zraněn, zboží bez poškození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725CA10-66ED-C4F6-6ED5-E2B8143544E9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Handling</a:t>
            </a:r>
            <a:endParaRPr lang="pl-PL" sz="2600" dirty="0">
              <a:solidFill>
                <a:srgbClr val="7030A0"/>
              </a:solidFill>
              <a:highlight>
                <a:srgbClr val="FF00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6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D1EDF-1FF0-3C17-716E-2AA5383BC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3A7EAFA-6ED3-86AF-48FA-7EB85E2F1A6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C4C00CC-1982-16A5-4E99-AD652FC501D4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DF91EBC-C521-12FD-7E0F-AFACDB07837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D12637-0DC1-F451-8521-662284708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9F37A15-8652-3513-F02C-DE80EE48D21C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B9A2BA-DF60-14DF-4CC0-82846E9F3EEC}"/>
              </a:ext>
            </a:extLst>
          </p:cNvPr>
          <p:cNvSpPr txBox="1"/>
          <p:nvPr/>
        </p:nvSpPr>
        <p:spPr>
          <a:xfrm>
            <a:off x="-7861" y="1994005"/>
            <a:ext cx="1218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cs typeface="Times New Roman" panose="02020603050405020304" pitchFamily="18" charset="0"/>
              </a:rPr>
              <a:t>Nálezy na RWY</a:t>
            </a:r>
          </a:p>
        </p:txBody>
      </p:sp>
      <p:graphicFrame>
        <p:nvGraphicFramePr>
          <p:cNvPr id="2" name="Zástupný obsah 3">
            <a:extLst>
              <a:ext uri="{FF2B5EF4-FFF2-40B4-BE49-F238E27FC236}">
                <a16:creationId xmlns:a16="http://schemas.microsoft.com/office/drawing/2014/main" id="{09C500B6-032F-A216-E987-964940182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886191"/>
              </p:ext>
            </p:extLst>
          </p:nvPr>
        </p:nvGraphicFramePr>
        <p:xfrm>
          <a:off x="838201" y="2730471"/>
          <a:ext cx="105155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7860341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009582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996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2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27.6. 2025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6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28.7. 2025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6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6.8. 2025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neurčen – mimo </a:t>
                      </a:r>
                      <a:r>
                        <a:rPr lang="cs-CZ" dirty="0" err="1"/>
                        <a:t>prac</a:t>
                      </a:r>
                      <a:r>
                        <a:rPr lang="cs-CZ" dirty="0"/>
                        <a:t>. dobu </a:t>
                      </a:r>
                      <a:r>
                        <a:rPr lang="cs-CZ" dirty="0" err="1"/>
                        <a:t>BiOL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16.8.2025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kulík zlatý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1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4.9. 2025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poštolka obecná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1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26.9. 2025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kulík zlatý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střet s letadlem nepotvrzený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1436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05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C021C-E6EF-FBE4-BE1E-C00BB26A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7EFC06BC-23EF-8C7B-0DB6-49E21C30F4C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212C962-E46F-D189-FA4D-1D403D91D986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B281EB-E0A0-8548-4B05-C581D4D13F2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8C03DB-1B66-FED5-8CF5-C2C58C239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27944DA-838C-CEB2-C0BB-DFCC00C74C5E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B3FC76E-67D6-5D3A-15C2-45E0E29CDE78}"/>
              </a:ext>
            </a:extLst>
          </p:cNvPr>
          <p:cNvSpPr txBox="1"/>
          <p:nvPr/>
        </p:nvSpPr>
        <p:spPr>
          <a:xfrm>
            <a:off x="-7861" y="1994005"/>
            <a:ext cx="1218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cs typeface="Times New Roman" panose="02020603050405020304" pitchFamily="18" charset="0"/>
              </a:rPr>
              <a:t>Hlášení pilotů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818964E-8A73-130A-E7CB-8227E152F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74870"/>
              </p:ext>
            </p:extLst>
          </p:nvPr>
        </p:nvGraphicFramePr>
        <p:xfrm>
          <a:off x="828371" y="2742748"/>
          <a:ext cx="10515597" cy="214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369">
                  <a:extLst>
                    <a:ext uri="{9D8B030D-6E8A-4147-A177-3AD203B41FA5}">
                      <a16:colId xmlns:a16="http://schemas.microsoft.com/office/drawing/2014/main" val="2323638339"/>
                    </a:ext>
                  </a:extLst>
                </a:gridCol>
                <a:gridCol w="1622711">
                  <a:extLst>
                    <a:ext uri="{9D8B030D-6E8A-4147-A177-3AD203B41FA5}">
                      <a16:colId xmlns:a16="http://schemas.microsoft.com/office/drawing/2014/main" val="4203878183"/>
                    </a:ext>
                  </a:extLst>
                </a:gridCol>
                <a:gridCol w="2130957">
                  <a:extLst>
                    <a:ext uri="{9D8B030D-6E8A-4147-A177-3AD203B41FA5}">
                      <a16:colId xmlns:a16="http://schemas.microsoft.com/office/drawing/2014/main" val="57857771"/>
                    </a:ext>
                  </a:extLst>
                </a:gridCol>
                <a:gridCol w="4446560">
                  <a:extLst>
                    <a:ext uri="{9D8B030D-6E8A-4147-A177-3AD203B41FA5}">
                      <a16:colId xmlns:a16="http://schemas.microsoft.com/office/drawing/2014/main" val="3200673262"/>
                    </a:ext>
                  </a:extLst>
                </a:gridCol>
              </a:tblGrid>
              <a:tr h="407377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Provozovatel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2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25.8. 2025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B737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Ryanair Sun </a:t>
                      </a:r>
                      <a:r>
                        <a:rPr lang="cs-CZ" dirty="0" err="1"/>
                        <a:t>s.a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Střet nebyl potvrzen nálezem na letadle nebo na RWY, domněnka pilota nepotvrzená.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8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25.8. 2025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Travel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Service</a:t>
                      </a:r>
                      <a:r>
                        <a:rPr lang="cs-CZ" dirty="0"/>
                        <a:t>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Střet nelze potvrdit, nález na letadle nehlášený, nález na RWY negativní.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9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9.9. 2025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C56X/A1000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ABS 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r>
                        <a:rPr lang="cs-CZ" sz="1200" dirty="0"/>
                        <a:t>Domněnka pilota nepotvrzena, nález na RWY negativní, nález na letadle nehlášený. 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279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599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2918A-DCD7-0453-2763-BED751F3E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8C059FE-B1F9-83EA-DA87-1D674CB97036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33486B-50C2-2D94-3015-558D00FC9869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E00D32C-564F-4BBF-4051-DFF26354DDD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F94074-D137-A553-A555-A73C8D44E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170B13A-F84B-E53C-D2CC-B0055000A6C2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D43C2D-1409-87EE-18FA-78FD86906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00" y="1766141"/>
            <a:ext cx="7155800" cy="49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3E112-C661-A2A2-EF4E-0F67C5864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9E3251B-FDFA-F34C-F283-77142F9D131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D301229-04E1-1536-E39F-24787B2E8E69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001F10E-EF29-4EBD-CAA4-6748E5526112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4EC711-E5C8-EA23-6790-93D68CF8D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2C7B-0D5B-B534-A197-E87298D1F78C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A46EBD-4A5A-6831-37D1-55B470F07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81" y="1716514"/>
            <a:ext cx="7079593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5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699FF-E412-E06C-6F5F-B90B3690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2F96E21-B8AA-5BC2-F8AD-D2CC298A0F1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259EA7-B28F-8575-18A5-350BA0A555FE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42DC1F7-92BB-EC92-28DD-3718DF431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CD8F76-B6BA-5B45-085B-12EE68FFF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C85427-A3F2-5437-5D7C-34F6924E93F1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za r. 2025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26F4DA7-33BF-5444-4424-00D730C02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08" y="1657989"/>
            <a:ext cx="8756139" cy="5022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7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D9C56-E66E-1652-0E81-8A85FA641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F768822-88E7-8079-F965-18A3B755B56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3883AC4-3599-5E77-754E-E6B7766DB003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6E3D7F-2E54-258B-D987-5108F628163E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AF1B42-7E54-0CF5-9EB8-D29096A61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2EBA06-3CE6-6771-BF27-A80612EEF9C4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pl-PL" sz="2800" b="1" u="sng" dirty="0">
                <a:cs typeface="Tahoma" pitchFamily="34" charset="0"/>
              </a:rPr>
              <a:t>Navrhovaná opatření na rok 2026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F9FF919-1399-442D-A194-DD15C441E1AE}"/>
              </a:ext>
            </a:extLst>
          </p:cNvPr>
          <p:cNvSpPr txBox="1">
            <a:spLocks/>
          </p:cNvSpPr>
          <p:nvPr/>
        </p:nvSpPr>
        <p:spPr>
          <a:xfrm>
            <a:off x="0" y="1748479"/>
            <a:ext cx="12204000" cy="48405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Dodržovat zásady úpravy travnatých ploch tak, aby se nestávaly potravně atraktivní pro drobné hlodavce a jiné živočichy. Každou úpravu travnatých ploch předem oznámit pracovníků BiOL. </a:t>
            </a:r>
          </a:p>
          <a:p>
            <a:pPr marL="457200" indent="-457200" algn="l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V období s nejvyšším rizikem střetu (červen, červenec, srpen) provádět kontroly VPD a zpevněných ploch častěji. </a:t>
            </a:r>
          </a:p>
          <a:p>
            <a:pPr marL="457200" indent="-457200" algn="l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Při zjištění vyššího výskytu poštolky obecné a  provádět intenzivněji její odlov a plašení. </a:t>
            </a:r>
          </a:p>
          <a:p>
            <a:pPr marL="457200" indent="-457200" algn="l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Pro možnost vyhodnocení střetů je nutné, aby byl pracovník bez prodlení přizván k hlášenému incidentu. </a:t>
            </a:r>
          </a:p>
          <a:p>
            <a:pPr marL="457200" indent="-457200" algn="l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Zkvalitnit záznamy o střetech – fotodokumentace, zápis.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2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34EC-EB5D-8A44-C082-F84E7E5E2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3CCFD055-C745-E430-D95A-25BA955131AF}"/>
              </a:ext>
            </a:extLst>
          </p:cNvPr>
          <p:cNvSpPr/>
          <p:nvPr/>
        </p:nvSpPr>
        <p:spPr>
          <a:xfrm>
            <a:off x="5880311" y="2685581"/>
            <a:ext cx="6057900" cy="3200400"/>
          </a:xfrm>
          <a:prstGeom prst="ellipse">
            <a:avLst/>
          </a:prstGeom>
          <a:solidFill>
            <a:srgbClr val="60A5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DCEF32B-A43E-C3DB-2F06-620BF5B89F7C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4F990F1-8CD4-C9D5-FCBF-8B8752EAF520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909268-6A69-D601-45E0-059624940F0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7025FA-5009-2D0E-CC67-F6C945EDE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581A7CA-1887-2C3F-160B-1514DE6186D4}"/>
              </a:ext>
            </a:extLst>
          </p:cNvPr>
          <p:cNvSpPr txBox="1"/>
          <p:nvPr/>
        </p:nvSpPr>
        <p:spPr>
          <a:xfrm>
            <a:off x="5890700" y="3886595"/>
            <a:ext cx="129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QMS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0A69F89-B7F6-7EBE-1D8E-F1950A84F1F7}"/>
              </a:ext>
            </a:extLst>
          </p:cNvPr>
          <p:cNvSpPr/>
          <p:nvPr/>
        </p:nvSpPr>
        <p:spPr>
          <a:xfrm>
            <a:off x="7040626" y="2692809"/>
            <a:ext cx="3931227" cy="20125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96A584-FE5E-E3B0-54BB-A83706635296}"/>
              </a:ext>
            </a:extLst>
          </p:cNvPr>
          <p:cNvSpPr txBox="1"/>
          <p:nvPr/>
        </p:nvSpPr>
        <p:spPr>
          <a:xfrm>
            <a:off x="7979273" y="2747545"/>
            <a:ext cx="2556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SMS/CMS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4B5216D6-750E-C2AB-05F8-6508DD517BB8}"/>
              </a:ext>
            </a:extLst>
          </p:cNvPr>
          <p:cNvSpPr/>
          <p:nvPr/>
        </p:nvSpPr>
        <p:spPr>
          <a:xfrm>
            <a:off x="8060666" y="3419690"/>
            <a:ext cx="1891146" cy="12365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DC5E2B-AE44-31AC-C879-B4B0E57B35D6}"/>
              </a:ext>
            </a:extLst>
          </p:cNvPr>
          <p:cNvSpPr txBox="1"/>
          <p:nvPr/>
        </p:nvSpPr>
        <p:spPr>
          <a:xfrm>
            <a:off x="8513540" y="3584121"/>
            <a:ext cx="129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RSP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9BB3C47-525A-EB31-4B16-15F479874BBA}"/>
              </a:ext>
            </a:extLst>
          </p:cNvPr>
          <p:cNvSpPr/>
          <p:nvPr/>
        </p:nvSpPr>
        <p:spPr>
          <a:xfrm>
            <a:off x="6761803" y="4382283"/>
            <a:ext cx="1891146" cy="1236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5F2F0A5-C6CA-D35E-6BAC-C12D07BAEA5A}"/>
              </a:ext>
            </a:extLst>
          </p:cNvPr>
          <p:cNvSpPr txBox="1"/>
          <p:nvPr/>
        </p:nvSpPr>
        <p:spPr>
          <a:xfrm>
            <a:off x="6761803" y="4575967"/>
            <a:ext cx="189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OHSMS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5118888E-08A4-B67D-4594-07BCB1049595}"/>
              </a:ext>
            </a:extLst>
          </p:cNvPr>
          <p:cNvSpPr/>
          <p:nvPr/>
        </p:nvSpPr>
        <p:spPr>
          <a:xfrm>
            <a:off x="9491154" y="4264517"/>
            <a:ext cx="1891146" cy="12365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EB28901-877C-50CF-50C9-D0CC32F17699}"/>
              </a:ext>
            </a:extLst>
          </p:cNvPr>
          <p:cNvSpPr txBox="1"/>
          <p:nvPr/>
        </p:nvSpPr>
        <p:spPr>
          <a:xfrm>
            <a:off x="9711963" y="4522183"/>
            <a:ext cx="129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ISMS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37BDE71-C718-6D2D-F2BF-33ADBFD0837B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1000182"/>
            <a:ext cx="12204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Integrovaný systém řízení</a:t>
            </a:r>
          </a:p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Recertifikace </a:t>
            </a:r>
            <a:r>
              <a:rPr lang="cs-CZ" sz="2800" b="1" dirty="0"/>
              <a:t>27. 03. 2026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b="1" dirty="0"/>
              <a:t>IMS:</a:t>
            </a:r>
            <a:b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QMS: ISO 9001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SMS: 139/2014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OHSMS (BOZP): ISO 45001</a:t>
            </a:r>
            <a:b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/>
              <a:t>Occupational Health and Safety managemet system</a:t>
            </a:r>
            <a:b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ISMS: ISO 27001</a:t>
            </a: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1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FFEC4-5178-6827-8324-C0EAD738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C7250D7-9BFF-A9E5-DAFD-99686DD317A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E8AB7EF-A8D8-BEDE-D7C3-F054A0E57EC8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73EF610-CFA1-5180-8EB8-EC1795F373CD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DED3861-F54F-7D4E-7705-F770716D8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3BCB58-7BC7-C49E-35A4-FAFBF5E9986B}"/>
              </a:ext>
            </a:extLst>
          </p:cNvPr>
          <p:cNvSpPr txBox="1">
            <a:spLocks noChangeAspect="1"/>
          </p:cNvSpPr>
          <p:nvPr/>
        </p:nvSpPr>
        <p:spPr>
          <a:xfrm>
            <a:off x="0" y="1046169"/>
            <a:ext cx="12204000" cy="53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Kybernetická bezpečnost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ISMS</a:t>
            </a: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800" dirty="0"/>
              <a:t>Information Security Management System / Systém řízení informační bezpečnosti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NK (EU) </a:t>
            </a:r>
            <a:r>
              <a:rPr lang="cs-CZ" sz="2800" b="1" dirty="0"/>
              <a:t>2022/1645</a:t>
            </a:r>
            <a:r>
              <a:rPr lang="cs-CZ" sz="2800" dirty="0"/>
              <a:t> Požadavky na řízení rizik bezpečnosti informací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NK (EU) </a:t>
            </a:r>
            <a:r>
              <a:rPr lang="cs-CZ" sz="2800" b="1" dirty="0"/>
              <a:t>2023/203 </a:t>
            </a:r>
            <a:r>
              <a:rPr lang="cs-CZ" sz="2800" dirty="0"/>
              <a:t>Požadavky na řízení rizik bezpečnosti informací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Řízení rizik dodavatelů (smluvní dodatky)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3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946EA-02EE-09EE-0A21-058162C9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8C7D8BD-4914-7115-4BBD-662079CDDF44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01E115-F9A5-513B-1D79-2D35312677DD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6010C5C-DF11-A5EB-0047-B8885A292F2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160FAA-D77F-1FFA-B4C9-93C267796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0C2DC82-B157-F3D4-6ADF-3729F5E757D0}"/>
              </a:ext>
            </a:extLst>
          </p:cNvPr>
          <p:cNvSpPr txBox="1">
            <a:spLocks noChangeAspect="1"/>
          </p:cNvSpPr>
          <p:nvPr/>
        </p:nvSpPr>
        <p:spPr>
          <a:xfrm>
            <a:off x="0" y="997236"/>
            <a:ext cx="12204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Odstavná plocha P6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Vybudování nové odstavné plochy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Vyhotovena projektová dokumentace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Probíhající VŘ na zhotovitele stavby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Zprovoznění na letní sezónu </a:t>
            </a: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451AB-55CA-0357-6F44-6985EDEE0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317" y="2165765"/>
            <a:ext cx="5610548" cy="44116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D31A90-1A75-BA50-1D0C-1BCACEFE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45" y="4129446"/>
            <a:ext cx="5163640" cy="2447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0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95A64-3756-4940-3B44-7DD125FA7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FEC970-E7BD-0293-5F69-023E8B4F335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2A62496-7BA3-65A0-CEF3-FDF9440999CD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D4C65C1-C8F1-D3EF-6B2F-D186FAA5108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D9CAAD-1ADD-1468-12D0-63E9181C6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1B03E3E-9FD5-380F-EF1C-7A829EA42E07}"/>
              </a:ext>
            </a:extLst>
          </p:cNvPr>
          <p:cNvSpPr txBox="1">
            <a:spLocks noChangeAspect="1"/>
          </p:cNvSpPr>
          <p:nvPr/>
        </p:nvSpPr>
        <p:spPr>
          <a:xfrm>
            <a:off x="0" y="997236"/>
            <a:ext cx="12204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Rekonstrukce ubytovny 94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Probíhající projektové práce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Dotace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Oprava fasády, střechy, interiér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Zprovoznění říjen 2026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AB8732-E9D4-2641-D926-3062DACC43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3341" y="2048101"/>
            <a:ext cx="5482093" cy="4113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9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03. 12. 2025 </a:t>
            </a:r>
            <a:r>
              <a:rPr lang="pl-PL" sz="2800" b="1" u="sng" dirty="0">
                <a:cs typeface="Tahoma" pitchFamily="34" charset="0"/>
              </a:rPr>
              <a:t>Únik oleje z automobilu (11/2025)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1233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Před hangárem JTS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Únik oleje z osobního vozidla Hyundai I30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K úniku oleje došlo v přímé souvislosti s poškozením </a:t>
            </a:r>
            <a:br>
              <a:rPr lang="cs-CZ" sz="2800" dirty="0"/>
            </a:br>
            <a:r>
              <a:rPr lang="cs-CZ" sz="2800" dirty="0"/>
              <a:t>hliníkového bloku převodovky </a:t>
            </a:r>
            <a:br>
              <a:rPr lang="cs-CZ" sz="2800" dirty="0"/>
            </a:br>
            <a:r>
              <a:rPr lang="cs-CZ" sz="2800" dirty="0"/>
              <a:t>vozidla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</a:t>
            </a:r>
            <a:endParaRPr lang="pl-PL" sz="2600" dirty="0">
              <a:solidFill>
                <a:srgbClr val="7030A0"/>
              </a:solidFill>
              <a:highlight>
                <a:srgbClr val="FF00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C392E4D-4A16-8C7C-D6FC-87947A164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002" y="2100338"/>
            <a:ext cx="2511171" cy="4457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49E32D9-3046-6CC0-EFEF-978FED54E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104" y="4247796"/>
            <a:ext cx="3736241" cy="2310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8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5536-4105-4098-1EAF-3C4E0A75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F528819-537F-EB24-8BEE-E0DF9A80292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FE3D40D-00D8-EFD1-3CF1-2C16A6610513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39F63B-24FD-2143-D137-2C34631F1DEA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8E556A-865B-F11F-00CE-D475F15DD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2639A9-C205-071E-FB7B-26B3441B62F9}"/>
              </a:ext>
            </a:extLst>
          </p:cNvPr>
          <p:cNvSpPr txBox="1">
            <a:spLocks noChangeAspect="1"/>
          </p:cNvSpPr>
          <p:nvPr/>
        </p:nvSpPr>
        <p:spPr>
          <a:xfrm>
            <a:off x="0" y="1008251"/>
            <a:ext cx="122040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Uzavírky</a:t>
            </a:r>
            <a:br>
              <a:rPr lang="pl-PL" sz="2800" b="1" u="sng" dirty="0"/>
            </a:b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Příští rok 2026 plánujeme v OSR dvě velké výluky a to na víkendy:</a:t>
            </a:r>
          </a:p>
          <a:p>
            <a:r>
              <a:rPr lang="cs-CZ" dirty="0"/>
              <a:t> 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Duben  18 - 19. 04. – So, Ne od půlnoci do půlnoci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Říjen     17 - 18. 10. – So, Ne od půlnoci do půlnoci</a:t>
            </a:r>
          </a:p>
          <a:p>
            <a:r>
              <a:rPr lang="cs-CZ" dirty="0"/>
              <a:t> </a:t>
            </a:r>
          </a:p>
          <a:p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Každé pondělí  květen – září  “</a:t>
            </a: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údržbová noc</a:t>
            </a: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“ od půlnoci do 5:00 LT.</a:t>
            </a:r>
          </a:p>
          <a:p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Jediný možný interval pro opravy provozní plochy.</a:t>
            </a:r>
            <a:b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RWY bude v tuto dobu pravidelně uzavírána NOTAMem.</a:t>
            </a:r>
          </a:p>
          <a:p>
            <a:r>
              <a:rPr lang="cs-CZ" dirty="0"/>
              <a:t> </a:t>
            </a:r>
          </a:p>
          <a:p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Zprovoznění  uzavřeného úseku TWY F mezi TWY A-B a TWY A od 1. dubna 2026 </a:t>
            </a:r>
          </a:p>
          <a:p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Parking a manipulace s letedly JAT dlouhodobý parking – přesun na OKA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06941D-01D2-4362-74BC-1A9E6D863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34" y="2461091"/>
            <a:ext cx="2795773" cy="2096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1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A463-1436-41F9-E375-A65D2F1E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4662926-EBC6-17CC-D5E7-CF45202D872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3E8B47-AAC4-7B40-E394-045AAD747DDB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A31DEA-8E8F-FB11-8543-8CC8400D924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C929D5-DBF8-07EB-C031-17ED98C65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D3863C-9BC2-2E62-4EB4-FE95DCB311BA}"/>
              </a:ext>
            </a:extLst>
          </p:cNvPr>
          <p:cNvSpPr txBox="1">
            <a:spLocks noChangeAspect="1"/>
          </p:cNvSpPr>
          <p:nvPr/>
        </p:nvSpPr>
        <p:spPr>
          <a:xfrm>
            <a:off x="0" y="981076"/>
            <a:ext cx="12204000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Rekonstrukce RWY  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Probíhající přípravné práce ( součinnost s MSK)</a:t>
            </a:r>
          </a:p>
          <a:p>
            <a:pPr defTabSz="0">
              <a:spcAft>
                <a:spcPts val="1000"/>
              </a:spcAft>
            </a:pP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F2C161-90BD-0BDE-F69C-AEBE9BE7A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388" y="2858386"/>
            <a:ext cx="5468472" cy="3255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4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A463-1436-41F9-E375-A65D2F1E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4662926-EBC6-17CC-D5E7-CF45202D872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3E8B47-AAC4-7B40-E394-045AAD747DDB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A31DEA-8E8F-FB11-8543-8CC8400D924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C929D5-DBF8-07EB-C031-17ED98C65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D3863C-9BC2-2E62-4EB4-FE95DCB311BA}"/>
              </a:ext>
            </a:extLst>
          </p:cNvPr>
          <p:cNvSpPr txBox="1">
            <a:spLocks noChangeAspect="1"/>
          </p:cNvSpPr>
          <p:nvPr/>
        </p:nvSpPr>
        <p:spPr>
          <a:xfrm>
            <a:off x="0" y="981076"/>
            <a:ext cx="1220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Rekonstrukce RWY – Etapizace 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13. 10. 2025 Vydáno stavební povolení pro rekonstrukci RWY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2596D0-BC79-B159-932A-256A568B4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3" y="2464642"/>
            <a:ext cx="7424614" cy="4101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3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1A9E-E165-8372-8842-585B7B9DE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B525EB6-2C23-488E-F1FA-8A01B639288C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Ostatní věci k projednání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FCA6326-0CC0-94DC-F4A0-30CE4825F846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7908605-6134-54D8-8E29-225769D90279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580003-CFDB-2044-3369-400F9958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B1F483F-2BF5-4431-3055-D8279676EA59}"/>
              </a:ext>
            </a:extLst>
          </p:cNvPr>
          <p:cNvSpPr txBox="1">
            <a:spLocks noChangeAspect="1"/>
          </p:cNvSpPr>
          <p:nvPr/>
        </p:nvSpPr>
        <p:spPr>
          <a:xfrm>
            <a:off x="0" y="997236"/>
            <a:ext cx="1220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Termíny zasedání LRST a AST na r. 2026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Úterý 03. 03.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Úterý 02. 06.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Úterý 01. 09.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Úterý 01. 12.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3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cs-CZ" sz="40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6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1412875"/>
            <a:ext cx="12188278" cy="5019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LVB</a:t>
            </a:r>
          </a:p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Letištní výbor pro bezpečnost</a:t>
            </a:r>
          </a:p>
          <a:p>
            <a:pPr algn="ctr" defTabSz="0"/>
            <a:endParaRPr lang="pl-PL" sz="5400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FFB932-1911-4E6B-A621-184DC29D4A59}"/>
              </a:ext>
            </a:extLst>
          </p:cNvPr>
          <p:cNvSpPr txBox="1"/>
          <p:nvPr/>
        </p:nvSpPr>
        <p:spPr>
          <a:xfrm>
            <a:off x="8386292" y="6432659"/>
            <a:ext cx="349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>
              <a:defRPr sz="1200">
                <a:solidFill>
                  <a:srgbClr val="BCBC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cs-CZ" dirty="0"/>
              <a:t>Voráč,  03.  06.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A3BF0-975C-CFF6-721D-2FE2D3A9F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7C926BD-0B47-3977-8207-3AEC475AF211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Prozatímní průkazy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2AC5F56-5061-6BE8-140F-600CCDE2DF94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E9940EC-A706-75CD-90BF-073009FCD33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5EEF2B-5B05-4670-1AAC-0495A143C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DB9224-853F-D41A-F0CB-D8840C621842}"/>
              </a:ext>
            </a:extLst>
          </p:cNvPr>
          <p:cNvSpPr txBox="1">
            <a:spLocks noChangeAspect="1"/>
          </p:cNvSpPr>
          <p:nvPr/>
        </p:nvSpPr>
        <p:spPr>
          <a:xfrm>
            <a:off x="20782" y="1441218"/>
            <a:ext cx="12204000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endParaRPr lang="pl-PL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Od 1.3. 2026 nové prozatímní průkazy (VISITOR)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Důsledná evidence a kontroly ze strany provozovatele letiště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Ověření spolehlivosti pro osoby v režimu návštěvy – pouze vstup do CPSRA</a:t>
            </a: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391BB27-891A-05CA-6552-EDDB06A3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74" y="3961946"/>
            <a:ext cx="167526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EEAB889-1560-EFF1-82DF-5847D551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26" y="3976233"/>
            <a:ext cx="16668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5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142C3-3DB0-9943-616F-859DF8AB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8665DF2-8F85-22B4-9DE2-E4B77C33BC5C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Modernizace pracoviště SRA2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4F6414-BA4C-DD8E-9842-C98A5CEE3A2C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6DE7DDC-4A8B-8DD8-50B6-7BBAF0FA671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4230D8-AF58-64FF-5C95-64D932A54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4B059C-77C0-01C6-6DD0-FAA7C72606F4}"/>
              </a:ext>
            </a:extLst>
          </p:cNvPr>
          <p:cNvSpPr txBox="1">
            <a:spLocks noChangeAspect="1"/>
          </p:cNvSpPr>
          <p:nvPr/>
        </p:nvSpPr>
        <p:spPr>
          <a:xfrm>
            <a:off x="20782" y="1441218"/>
            <a:ext cx="12204000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endParaRPr lang="pl-PL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Kompletní uzavření pracoviště SRA2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Vstup osob a vjezdy vozidel přes bránu u CARGO TERMINÁLu č.2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Předpokládaná doba prací cca 30 dnů </a:t>
            </a: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16E1DB-118C-588C-A412-902199B25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795" y="4125565"/>
            <a:ext cx="2395233" cy="1946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6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4B058-CAAB-B4EB-90A4-09C18A33F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023F25D-CBBB-8B21-77B2-D6E49C74EC6F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Demarcated Area (OKA)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AB604A-4971-46EA-E30E-73A26E292FA6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D5A50E1-A071-F368-B0B7-FEB844F74014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D00464-BF85-B72D-8EDD-6F324F999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0438FFC-A26B-77E6-EE21-64446C5A7244}"/>
              </a:ext>
            </a:extLst>
          </p:cNvPr>
          <p:cNvSpPr txBox="1">
            <a:spLocks noChangeAspect="1"/>
          </p:cNvSpPr>
          <p:nvPr/>
        </p:nvSpPr>
        <p:spPr>
          <a:xfrm>
            <a:off x="20782" y="1441218"/>
            <a:ext cx="12204000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endParaRPr lang="pl-PL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Otevření areálu do 16:00 hod. (předpoklad)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Po 16:00 hod. automatické uzavření brány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Přístupová oprávnění budou přidělena zástupcům subjektů</a:t>
            </a: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BD2E754-6332-243B-CECD-89D457B4D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6322" y="4143178"/>
            <a:ext cx="1465850" cy="1967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7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cs-CZ" sz="4000" b="1" dirty="0">
                <a:solidFill>
                  <a:srgbClr val="1E5E9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FE9C-6D8A-121E-D822-F93CE7A6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9DFB14F-2DE4-F926-7894-75BD2B5B154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0E0800D-D855-937A-69D8-3F0354DE10A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15069D3-6F98-2B67-8144-699B870B157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767461-522B-313E-DB8C-B7AA2C1DE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8955E4-6D33-CC42-8025-5D9727B15704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09. 12. 2025 </a:t>
            </a:r>
            <a:r>
              <a:rPr lang="pl-PL" sz="2800" b="1" u="sng" dirty="0">
                <a:cs typeface="Tahoma" pitchFamily="34" charset="0"/>
              </a:rPr>
              <a:t>Únik paliva z letadla uvnitř hangáru (12/2025)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1234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Místo: Hangár JAT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Únik paliva v hangáru</a:t>
            </a:r>
            <a:endParaRPr lang="cs-CZ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F82760-F957-CD86-8E42-E8C553D8D544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</a:t>
            </a:r>
            <a:endParaRPr lang="pl-PL" sz="2600" dirty="0">
              <a:solidFill>
                <a:srgbClr val="7030A0"/>
              </a:solidFill>
              <a:highlight>
                <a:srgbClr val="FF00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3718D02-E8C4-7B3A-B702-481F457E6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241" y="2466254"/>
            <a:ext cx="6081249" cy="3420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1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BF019-1EBF-ADAD-5A27-6BE0F15BB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47E0981-519A-FD74-DF21-28FA1ED3B8F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3F0B98A-84D6-1E77-E1E3-9F5FE31E0830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BEC7481-7F21-4504-48FE-BD0A2C95CBA9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586AB8-E203-2F73-7B1C-66E74718A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DD68325-96AE-EC76-E5AE-8767421C56EC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09. 12. 2025 </a:t>
            </a:r>
            <a:r>
              <a:rPr lang="pl-PL" sz="2800" b="1" u="sng" dirty="0">
                <a:cs typeface="Tahoma" pitchFamily="34" charset="0"/>
              </a:rPr>
              <a:t>Únik paliva z letadla Saab 340 (13/2025)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1235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/>
              <a:t>Místo: odbavovací plocha APN 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ea typeface="Tahoma" panose="020B0604030504040204" pitchFamily="34" charset="0"/>
                <a:cs typeface="Tahoma" panose="020B0604030504040204" pitchFamily="34" charset="0"/>
              </a:rPr>
              <a:t>Proveden zásah HZS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ea typeface="Tahoma" panose="020B0604030504040204" pitchFamily="34" charset="0"/>
                <a:cs typeface="Tahoma" panose="020B0604030504040204" pitchFamily="34" charset="0"/>
              </a:rPr>
              <a:t>Životní prostředí nezasaženo</a:t>
            </a:r>
            <a:endParaRPr lang="cs-CZ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986FBB-3912-BB23-18C5-1505B5215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89" y="3818519"/>
            <a:ext cx="6954329" cy="2878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2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8683A-D3D1-6DFB-E668-F75CBC19A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2B9BB62-9A73-EF9B-B9F4-C7C9AA52B046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FBC6BB1-772E-9094-3A86-C7147E464C4F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78453BD-FBE0-4C59-D17F-E6E3D66623D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6ABAB3-81BB-3ED5-9041-851C33DCC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53AD34-A39C-6066-DD5B-C6DE3C51D80B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09. 12. 2025 </a:t>
            </a:r>
            <a:r>
              <a:rPr lang="pl-PL" sz="2800" b="1" u="sng" dirty="0">
                <a:cs typeface="Tahoma" pitchFamily="34" charset="0"/>
              </a:rPr>
              <a:t>FOD – IAC a JAT (09/2025)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1236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Zjištěny zbytky materiálu (FOD), které by 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mohly být větrem zaneseny na letištní 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plochu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Drobné papírové, plastové předměty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v trávě na hranici pozemků IAC a 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JAT, které mohou být zaneseny 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na letištní plochu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72B10A8-96DD-EF5A-F109-022726E12801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IAC a JAT</a:t>
            </a:r>
            <a:endParaRPr lang="pl-PL" sz="2600" dirty="0">
              <a:solidFill>
                <a:srgbClr val="7030A0"/>
              </a:solidFill>
              <a:highlight>
                <a:srgbClr val="FF00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FD604A-EE79-41BE-43CD-27915C514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992" y="2280301"/>
            <a:ext cx="5233555" cy="3925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043FF-7D38-31FF-6882-7AE43B7E1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3290F2A-532C-1778-3140-E091A53A207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FFC66D6-8A12-BCA1-79DA-1667B13E591C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FA4F5F-4EEE-B132-F483-332A341BBD1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CE2E16-E5AC-4880-EF07-90B14A405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1CBB8D-C13C-AA2A-6A1E-6F6FC9E3024C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18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pl-PL" sz="2800" b="1" u="sng" dirty="0">
                <a:cs typeface="Tahoma" pitchFamily="34" charset="0"/>
              </a:rPr>
              <a:t>20. 01. 2026 Pád ULD palety z vozíku (01/2025)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1238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APN 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Při souběhů dvou letů došlo k pádu </a:t>
            </a:r>
            <a:br>
              <a:rPr lang="cs-CZ" sz="2800" dirty="0"/>
            </a:br>
            <a:r>
              <a:rPr lang="cs-CZ" sz="2800" dirty="0"/>
              <a:t>ULD palety z paletovacího vozíku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Zboží nepoškozeno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Příčina: Nezvednutý zámek na ULD vozíku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2F199A-92B1-1048-753F-EE6CD6795C5B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Handling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5F57F6-20AF-886B-F7BE-F8E9B50EF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18" y="1687062"/>
            <a:ext cx="4547164" cy="4381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1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8A081-1150-965A-1C21-2F4379B73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782D4916-DD9B-93F8-3AC4-C09B3F5447C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97D4925-3A85-E61C-B1C4-18A1A886DA74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34C30A6-F50A-AC4E-488E-E7B78B865C7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307E2A-0D00-0E28-EE12-A7E867345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B7F41E-0B7F-C5C5-1366-D215FDC60BA3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20. 01. 2026</a:t>
            </a:r>
            <a:r>
              <a:rPr lang="pl-PL" sz="2800" b="1" u="sng" dirty="0">
                <a:cs typeface="Tahoma" pitchFamily="34" charset="0"/>
              </a:rPr>
              <a:t> Pád </a:t>
            </a:r>
            <a:r>
              <a:rPr lang="pt-BR" sz="2800" b="1" u="sng" dirty="0">
                <a:cs typeface="Tahoma" pitchFamily="34" charset="0"/>
              </a:rPr>
              <a:t>Incident na webu</a:t>
            </a:r>
            <a:r>
              <a:rPr lang="cs-CZ" sz="2800" b="1" u="sng" dirty="0">
                <a:cs typeface="Tahoma" pitchFamily="34" charset="0"/>
              </a:rPr>
              <a:t>: </a:t>
            </a:r>
            <a:r>
              <a:rPr lang="pt-BR" sz="2800" b="1" u="sng" dirty="0">
                <a:cs typeface="Tahoma" pitchFamily="34" charset="0"/>
              </a:rPr>
              <a:t>nestabilita a občasná nedostupnost </a:t>
            </a:r>
            <a:r>
              <a:rPr lang="pl-PL" sz="2800" b="1" u="sng" dirty="0">
                <a:cs typeface="Tahoma" pitchFamily="34" charset="0"/>
              </a:rPr>
              <a:t>(01/2025)</a:t>
            </a:r>
          </a:p>
          <a:p>
            <a:pPr algn="ctr" defTabSz="900113">
              <a:spcAft>
                <a:spcPts val="500"/>
              </a:spcAft>
            </a:pP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1242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Místo: www stránky LKMT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Provoz vnitřní firemní sítě ani žádného interního informačního systému nebyl tímto incidentem zasažen ani ovlivněn.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Nedostupnost webu měla krátkodobý dopad na reputaci společnosti, zejména v případech, kdy potenciální zákazníci nemohli získat potřebné informace.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Konec nastal 20.1.2026 v cca 17:26 hod.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8FDB84-6A90-939B-D6DB-9604019C8AC4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Handling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6D8644C9B91B49832A72FCB4405064" ma:contentTypeVersion="0" ma:contentTypeDescription="Vytvoří nový dokument" ma:contentTypeScope="" ma:versionID="d54f3275d2bb52365cc481092a8156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1CF7BD-548D-412B-B6BF-BFC92DEB7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7B4C5B-78D1-4050-BA1A-FAC4653A718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AC2446-0A0D-4A30-9556-3C4332E879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13946</TotalTime>
  <Words>1924</Words>
  <Application>Microsoft Office PowerPoint</Application>
  <PresentationFormat>Širokoúhlá obrazovka</PresentationFormat>
  <Paragraphs>458</Paragraphs>
  <Slides>49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2023_12_05 LRST</dc:title>
  <dc:creator>Pustějovská Kateřina</dc:creator>
  <cp:lastModifiedBy>Smolon Marek</cp:lastModifiedBy>
  <cp:revision>878</cp:revision>
  <cp:lastPrinted>2021-08-17T10:50:42Z</cp:lastPrinted>
  <dcterms:created xsi:type="dcterms:W3CDTF">2021-07-13T09:26:48Z</dcterms:created>
  <dcterms:modified xsi:type="dcterms:W3CDTF">2026-03-04T12:59:08Z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0x010100856D8644C9B91B49832A72FCB4405064</vt:lpwstr>
  </property>
</Properties>
</file>